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9" r:id="rId3"/>
    <p:sldId id="261" r:id="rId4"/>
    <p:sldId id="258" r:id="rId5"/>
    <p:sldId id="262" r:id="rId6"/>
    <p:sldId id="281" r:id="rId7"/>
    <p:sldId id="282" r:id="rId8"/>
    <p:sldId id="283" r:id="rId9"/>
    <p:sldId id="285" r:id="rId10"/>
    <p:sldId id="284" r:id="rId11"/>
    <p:sldId id="260" r:id="rId12"/>
    <p:sldId id="277" r:id="rId13"/>
    <p:sldId id="278" r:id="rId14"/>
    <p:sldId id="27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9EDF793-92E2-47BB-B6D5-CF528F4D8ED6}">
  <a:tblStyle styleId="{A9EDF793-92E2-47BB-B6D5-CF528F4D8E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797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d51cde428386c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d51cde428386c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6d51cde428386c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94" name="Google Shape;39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06" name="Google Shape;40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5" name="Google Shape;185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d51cde428386c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d51cde428386c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6d51cde428386c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d51cde428386c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d51cde428386c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6d51cde428386c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d51cde428386c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d51cde428386c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6d51cde428386c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5" name="Google Shape;185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-US" dirty="0" smtClean="0"/>
              <a:t>or loop</a:t>
            </a:r>
            <a:br>
              <a:rPr lang="en-US" dirty="0" smtClean="0"/>
            </a:br>
            <a:r>
              <a:rPr lang="en-US" dirty="0" smtClean="0"/>
              <a:t>nested loops</a:t>
            </a: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dirty="0" smtClean="0"/>
              <a:t>Milena </a:t>
            </a:r>
            <a:r>
              <a:rPr lang="en-US" dirty="0" err="1" smtClean="0"/>
              <a:t>Tomova</a:t>
            </a:r>
            <a:endParaRPr dirty="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dirty="0"/>
              <a:t>Vratsa Software</a:t>
            </a:r>
            <a:endParaRPr dirty="0"/>
          </a:p>
        </p:txBody>
      </p:sp>
      <p:sp>
        <p:nvSpPr>
          <p:cNvPr id="2" name="Подзаглавие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PHP web development 2019/2020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615283" y="1830476"/>
            <a:ext cx="10961400" cy="657748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ru-RU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Отпечат</a:t>
            </a:r>
            <a:r>
              <a:rPr lang="bg-BG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айте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 </a:t>
            </a:r>
            <a:r>
              <a:rPr lang="bg-BG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пъти </a:t>
            </a:r>
            <a:r>
              <a:rPr lang="ru-RU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числата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 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ru-RU" sz="2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 </a:t>
            </a:r>
            <a:r>
              <a:rPr lang="bg-BG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lang="ru-RU" sz="2400" b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sz="2400" b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err="1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ru-RU" sz="2400" b="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$x = </a:t>
            </a:r>
            <a:r>
              <a:rPr lang="ru-RU" sz="2400" b="0" dirty="0" smtClean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1; </a:t>
            </a:r>
            <a:r>
              <a:rPr lang="ru-RU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$x </a:t>
            </a:r>
            <a:r>
              <a:rPr lang="ru-RU" sz="2400" dirty="0" smtClean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2400" dirty="0" smtClean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ru-RU" sz="2400" dirty="0" smtClean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10</a:t>
            </a:r>
            <a:r>
              <a:rPr lang="ru-RU" sz="2400" b="0" dirty="0" smtClean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ru-RU" sz="2400" b="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$x++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lang="en-US" sz="2400" b="0" dirty="0" smtClean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en-US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echo ‘No ’ . </a:t>
            </a:r>
            <a:r>
              <a:rPr lang="ru-RU" sz="2400" b="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$x</a:t>
            </a:r>
            <a:r>
              <a:rPr lang="en-US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en-US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lang="en-US" sz="2400" b="0" dirty="0" smtClean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en-US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smtClean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ru-RU" sz="2400" b="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400" b="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ru-RU" sz="2400" b="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= 1; </a:t>
            </a:r>
            <a:r>
              <a:rPr lang="ru-RU" sz="2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$x &lt;</a:t>
            </a:r>
            <a:r>
              <a:rPr lang="en-US" sz="2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ru-RU" sz="2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ru-RU" sz="2400" b="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; $</a:t>
            </a:r>
            <a:r>
              <a:rPr lang="en-US" sz="2400" b="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ru-RU" sz="2400" b="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lang="en-US" sz="2400" b="0" dirty="0" smtClean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en-US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lang="ru-RU" sz="2400" b="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en-US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ru-RU" sz="2400" b="0" dirty="0" err="1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400" b="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 ‘ ’;</a:t>
            </a:r>
            <a:endParaRPr lang="ru-RU" sz="2400" b="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endParaRPr lang="ru-RU" sz="2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</a:t>
            </a:r>
            <a:r>
              <a:rPr lang="en-US" dirty="0" smtClean="0"/>
              <a:t>ested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6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78" name="Google Shape;1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10" name="Google Shape;410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or loop</a:t>
            </a:r>
            <a:endParaRPr dirty="0"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 dirty="0" smtClean="0"/>
              <a:t>Nested loops</a:t>
            </a:r>
            <a:endParaRPr dirty="0"/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endParaRPr dirty="0"/>
          </a:p>
        </p:txBody>
      </p:sp>
      <p:sp>
        <p:nvSpPr>
          <p:cNvPr id="170" name="Google Shape;170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19"/>
          <p:cNvSpPr txBox="1">
            <a:spLocks/>
          </p:cNvSpPr>
          <p:nvPr/>
        </p:nvSpPr>
        <p:spPr>
          <a:xfrm>
            <a:off x="4378570" y="2210903"/>
            <a:ext cx="339383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tx2"/>
                </a:solidFill>
              </a:rPr>
              <a:t>for loop</a:t>
            </a:r>
            <a:endParaRPr lang="en-US" sz="4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i</a:t>
            </a:r>
            <a:r>
              <a:rPr lang="en-US" sz="2400" dirty="0">
                <a:solidFill>
                  <a:srgbClr val="00B050"/>
                </a:solidFill>
              </a:rPr>
              <a:t> = 0</a:t>
            </a:r>
            <a:r>
              <a:rPr lang="en-US" sz="2400" dirty="0" smtClean="0">
                <a:solidFill>
                  <a:srgbClr val="00B050"/>
                </a:solidFill>
              </a:rPr>
              <a:t>;  </a:t>
            </a:r>
            <a:r>
              <a:rPr lang="bg-BG" sz="2400" dirty="0" smtClean="0">
                <a:solidFill>
                  <a:srgbClr val="00B050"/>
                </a:solidFill>
              </a:rPr>
              <a:t>начало</a:t>
            </a:r>
          </a:p>
          <a:p>
            <a:pPr marL="0" lvl="0" indent="0">
              <a:spcAft>
                <a:spcPts val="600"/>
              </a:spcAft>
            </a:pPr>
            <a:r>
              <a:rPr lang="en-US" sz="2400" dirty="0">
                <a:solidFill>
                  <a:srgbClr val="FFC000"/>
                </a:solidFill>
              </a:rPr>
              <a:t>$</a:t>
            </a:r>
            <a:r>
              <a:rPr lang="en-US" sz="2400" dirty="0" err="1">
                <a:solidFill>
                  <a:srgbClr val="FFC000"/>
                </a:solidFill>
              </a:rPr>
              <a:t>i</a:t>
            </a:r>
            <a:r>
              <a:rPr lang="en-US" sz="2400" dirty="0">
                <a:solidFill>
                  <a:srgbClr val="FFC000"/>
                </a:solidFill>
              </a:rPr>
              <a:t> &lt;= </a:t>
            </a:r>
            <a:r>
              <a:rPr lang="en-US" sz="2400" dirty="0" smtClean="0">
                <a:solidFill>
                  <a:srgbClr val="FFC000"/>
                </a:solidFill>
              </a:rPr>
              <a:t>10; </a:t>
            </a:r>
            <a:r>
              <a:rPr lang="bg-BG" sz="2400" dirty="0" smtClean="0">
                <a:solidFill>
                  <a:srgbClr val="FFC000"/>
                </a:solidFill>
              </a:rPr>
              <a:t>край</a:t>
            </a:r>
          </a:p>
          <a:p>
            <a:pPr marL="0" lvl="0" indent="0">
              <a:spcAft>
                <a:spcPts val="600"/>
              </a:spcAft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$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++; </a:t>
            </a:r>
            <a:r>
              <a:rPr lang="bg-BG" sz="2400" dirty="0" smtClean="0">
                <a:solidFill>
                  <a:schemeClr val="bg2">
                    <a:lumMod val="75000"/>
                  </a:schemeClr>
                </a:solidFill>
              </a:rPr>
              <a:t>стъпка</a:t>
            </a:r>
            <a:endParaRPr lang="bg-BG" sz="2400" dirty="0" smtClean="0">
              <a:solidFill>
                <a:srgbClr val="FFC000"/>
              </a:solidFill>
            </a:endParaRPr>
          </a:p>
          <a:p>
            <a:pPr marL="0" lvl="0" indent="0">
              <a:spcAft>
                <a:spcPts val="600"/>
              </a:spcAft>
            </a:pPr>
            <a:endParaRPr dirty="0"/>
          </a:p>
        </p:txBody>
      </p:sp>
      <p:sp>
        <p:nvSpPr>
          <p:cNvPr id="159" name="Google Shape;159;p1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bg-BG" dirty="0" smtClean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bg-BG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for</a:t>
            </a:r>
            <a:r>
              <a:rPr lang="en-US" dirty="0" smtClean="0">
                <a:solidFill>
                  <a:schemeClr val="accent6">
                    <a:lumMod val="25000"/>
                  </a:schemeClr>
                </a:solidFill>
              </a:rPr>
              <a:t>(</a:t>
            </a:r>
            <a:r>
              <a:rPr lang="en-US" dirty="0" smtClean="0">
                <a:solidFill>
                  <a:srgbClr val="00B050"/>
                </a:solidFill>
              </a:rPr>
              <a:t>$</a:t>
            </a:r>
            <a:r>
              <a:rPr lang="en-US" dirty="0" err="1" smtClean="0">
                <a:solidFill>
                  <a:srgbClr val="00B050"/>
                </a:solidFill>
              </a:rPr>
              <a:t>i</a:t>
            </a:r>
            <a:r>
              <a:rPr lang="en-US" dirty="0" smtClean="0">
                <a:solidFill>
                  <a:srgbClr val="00B050"/>
                </a:solidFill>
              </a:rPr>
              <a:t> = 0; </a:t>
            </a:r>
            <a:r>
              <a:rPr lang="en-US" dirty="0" smtClean="0">
                <a:solidFill>
                  <a:srgbClr val="FFC000"/>
                </a:solidFill>
              </a:rPr>
              <a:t>$</a:t>
            </a:r>
            <a:r>
              <a:rPr lang="en-US" dirty="0" err="1" smtClean="0">
                <a:solidFill>
                  <a:srgbClr val="FFC000"/>
                </a:solidFill>
              </a:rPr>
              <a:t>i</a:t>
            </a:r>
            <a:r>
              <a:rPr lang="en-US" dirty="0" smtClean="0">
                <a:solidFill>
                  <a:srgbClr val="FFC000"/>
                </a:solidFill>
              </a:rPr>
              <a:t> &lt;= 10</a:t>
            </a:r>
            <a:r>
              <a:rPr lang="en-US" dirty="0" smtClean="0"/>
              <a:t>;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$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++</a:t>
            </a:r>
            <a:r>
              <a:rPr lang="en-US" dirty="0" smtClean="0"/>
              <a:t>){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chemeClr val="tx2">
                    <a:lumMod val="65000"/>
                  </a:schemeClr>
                </a:solidFill>
              </a:rPr>
              <a:t>//code to be executed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}</a:t>
            </a:r>
            <a:endParaRPr dirty="0"/>
          </a:p>
        </p:txBody>
      </p:sp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-US" dirty="0" smtClean="0"/>
              <a:t>or loop</a:t>
            </a:r>
            <a:endParaRPr dirty="0"/>
          </a:p>
        </p:txBody>
      </p: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615283" y="1830476"/>
            <a:ext cx="10961400" cy="657748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ru-RU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Отпечат</a:t>
            </a:r>
            <a:r>
              <a:rPr lang="bg-BG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айте</a:t>
            </a:r>
            <a:r>
              <a:rPr lang="bg-BG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числата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 0 до 10 </a:t>
            </a:r>
            <a:r>
              <a:rPr lang="ru-RU" sz="24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включително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sz="2400" b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b="0" dirty="0">
              <a:solidFill>
                <a:srgbClr val="FFC000"/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sz="2400" b="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($x = 0; $x &lt;= 10; $x++) 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lang="ru-RU" sz="2400" b="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"&lt;p&gt;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x &lt;/p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&gt;";</a:t>
            </a:r>
            <a:endParaRPr lang="ru-RU" sz="2400" b="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endParaRPr lang="ru-RU" sz="2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 loop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615283" y="1830476"/>
            <a:ext cx="10961400" cy="657748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ru-RU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Отпечат</a:t>
            </a:r>
            <a:r>
              <a:rPr lang="bg-BG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айте</a:t>
            </a:r>
            <a:r>
              <a:rPr lang="bg-BG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числата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 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ru-RU" sz="2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 10 </a:t>
            </a:r>
            <a:r>
              <a:rPr lang="ru-RU" sz="24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включително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sz="2400" b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b="0" dirty="0">
              <a:solidFill>
                <a:srgbClr val="FFC000"/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sz="2400" b="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ru-RU" sz="2400" b="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$x = </a:t>
            </a:r>
            <a:r>
              <a:rPr lang="ru-RU" sz="2400" b="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$x &lt;= 10; $x++) 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lang="ru-RU" sz="2400" b="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"&lt;p&gt;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x &lt;/p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&gt;";</a:t>
            </a:r>
            <a:endParaRPr lang="ru-RU" sz="2400" b="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endParaRPr lang="ru-RU" sz="2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350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615283" y="1830476"/>
            <a:ext cx="10961400" cy="657748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ru-RU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Отпечат</a:t>
            </a:r>
            <a:r>
              <a:rPr lang="bg-BG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айте</a:t>
            </a:r>
            <a:r>
              <a:rPr lang="bg-BG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числата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 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ru-RU" sz="2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 10 </a:t>
            </a:r>
            <a:r>
              <a:rPr lang="ru-RU" sz="24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включително</a:t>
            </a:r>
            <a:r>
              <a:rPr lang="ru-RU" sz="2400" b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sz="2400" b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b="0" dirty="0">
              <a:solidFill>
                <a:srgbClr val="FFC000"/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endParaRPr lang="ru-RU" sz="2400" b="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($x = 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1; </a:t>
            </a:r>
            <a:r>
              <a:rPr lang="ru-RU" sz="2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$x </a:t>
            </a:r>
            <a:r>
              <a:rPr lang="ru-RU" sz="240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&lt; 11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$x++) 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lang="ru-RU" sz="2400" b="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"&lt;p&gt;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dirty="0" err="1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ru-RU" sz="2400" b="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x &lt;/p</a:t>
            </a: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&gt;";</a:t>
            </a:r>
            <a:endParaRPr lang="ru-RU" sz="2400" b="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r>
              <a:rPr lang="ru-RU" sz="2400" b="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SzPts val="1800"/>
            </a:pPr>
            <a:endParaRPr lang="ru-RU" sz="2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08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19"/>
          <p:cNvSpPr txBox="1">
            <a:spLocks/>
          </p:cNvSpPr>
          <p:nvPr/>
        </p:nvSpPr>
        <p:spPr>
          <a:xfrm>
            <a:off x="4378570" y="2210903"/>
            <a:ext cx="339383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tx2"/>
                </a:solidFill>
              </a:rPr>
              <a:t>nested loops</a:t>
            </a:r>
            <a:endParaRPr lang="en-US" sz="4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71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ru-RU" sz="2400" dirty="0" err="1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Отпечат</a:t>
            </a:r>
            <a:r>
              <a:rPr lang="bg-BG" sz="2400" dirty="0" err="1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айте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10 </a:t>
            </a:r>
            <a:r>
              <a:rPr lang="bg-BG" sz="2400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пъти </a:t>
            </a:r>
            <a:r>
              <a:rPr lang="ru-RU" sz="2400" dirty="0" err="1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числата</a:t>
            </a:r>
            <a:r>
              <a:rPr lang="ru-RU" sz="2400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от 1 до </a:t>
            </a:r>
            <a:r>
              <a:rPr lang="bg-BG" sz="2400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lang="ru-RU" sz="2400" dirty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FF"/>
              </a:buClr>
              <a:buNone/>
            </a:pPr>
            <a:r>
              <a:rPr lang="ru-RU" sz="2800" dirty="0" err="1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ru-RU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800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ru-RU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$x = 1; $x &lt;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ru-RU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10; $x++</a:t>
            </a:r>
            <a:r>
              <a:rPr lang="ru-RU" sz="280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ru-RU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lang="en-US" sz="2800" dirty="0" smtClean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None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None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echo ‘&lt;p&gt; No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’ . </a:t>
            </a:r>
            <a:r>
              <a:rPr lang="ru-RU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ru-RU" sz="2800" dirty="0" smtClean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800" dirty="0" smtClean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None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Clr>
                <a:srgbClr val="0000FF"/>
              </a:buClr>
              <a:buNone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ru-RU" sz="2800" dirty="0" err="1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ru-RU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800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ru-RU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ru-RU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= 1; $x &lt;</a:t>
            </a:r>
            <a:r>
              <a:rPr lang="en-US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ru-RU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ru-RU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; $</a:t>
            </a:r>
            <a:r>
              <a:rPr lang="en-US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ru-RU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r>
              <a:rPr lang="ru-RU" sz="280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ru-RU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lang="ru-RU" sz="280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None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ru-RU" sz="2800" dirty="0" err="1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r>
              <a:rPr lang="ru-RU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ru-RU" sz="280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 ‘ 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’;</a:t>
            </a: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None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None/>
            </a:pPr>
            <a:endParaRPr lang="en-US" sz="2800" dirty="0" smtClean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Clr>
                <a:srgbClr val="0000FF"/>
              </a:buClr>
              <a:buNone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	echo </a:t>
            </a:r>
            <a:r>
              <a:rPr lang="en-US" sz="28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‘&lt;/</a:t>
            </a:r>
            <a:r>
              <a:rPr lang="en-US" sz="28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8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&gt;’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indent="0">
              <a:spcBef>
                <a:spcPts val="0"/>
              </a:spcBef>
              <a:buClr>
                <a:srgbClr val="0000FF"/>
              </a:buClr>
              <a:buNone/>
            </a:pPr>
            <a:endParaRPr lang="ru-RU" sz="280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FF"/>
              </a:buClr>
              <a:buNone/>
            </a:pPr>
            <a:r>
              <a:rPr lang="ru-RU" sz="2800" dirty="0">
                <a:solidFill>
                  <a:schemeClr val="tx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nested loops</a:t>
            </a:r>
            <a:endParaRPr dirty="0"/>
          </a:p>
        </p:txBody>
      </p: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9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425</Words>
  <Application>Microsoft Office PowerPoint</Application>
  <PresentationFormat>По избор</PresentationFormat>
  <Paragraphs>117</Paragraphs>
  <Slides>14</Slides>
  <Notes>14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20" baseType="lpstr">
      <vt:lpstr>Arial</vt:lpstr>
      <vt:lpstr>Calibri</vt:lpstr>
      <vt:lpstr>Roboto</vt:lpstr>
      <vt:lpstr>Consolas</vt:lpstr>
      <vt:lpstr>Noto Sans Symbols</vt:lpstr>
      <vt:lpstr>1_SoftUni3_1</vt:lpstr>
      <vt:lpstr>for loop nested loops</vt:lpstr>
      <vt:lpstr>Table of Contents</vt:lpstr>
      <vt:lpstr>Презентация на PowerPoint</vt:lpstr>
      <vt:lpstr>for loop</vt:lpstr>
      <vt:lpstr>for loop</vt:lpstr>
      <vt:lpstr>for loop</vt:lpstr>
      <vt:lpstr>for loop</vt:lpstr>
      <vt:lpstr>Презентация на PowerPoint</vt:lpstr>
      <vt:lpstr>nested loops</vt:lpstr>
      <vt:lpstr>nested loop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loop nested loops</dc:title>
  <dc:creator>Milena</dc:creator>
  <cp:lastModifiedBy>Ariel</cp:lastModifiedBy>
  <cp:revision>5</cp:revision>
  <dcterms:modified xsi:type="dcterms:W3CDTF">2020-01-15T14:50:50Z</dcterms:modified>
</cp:coreProperties>
</file>